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aleway" charset="0"/>
      <p:regular r:id="rId23"/>
      <p:bold r:id="rId24"/>
      <p:italic r:id="rId25"/>
      <p:boldItalic r:id="rId26"/>
    </p:embeddedFont>
    <p:embeddedFont>
      <p:font typeface="Lato" charset="0"/>
      <p:regular r:id="rId27"/>
      <p:bold r:id="rId28"/>
      <p:italic r:id="rId29"/>
      <p:boldItalic r:id="rId30"/>
    </p:embeddedFont>
    <p:embeddedFont>
      <p:font typeface="Robot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576" autoAdjust="0"/>
  </p:normalViewPr>
  <p:slideViewPr>
    <p:cSldViewPr snapToGrid="0">
      <p:cViewPr varScale="1">
        <p:scale>
          <a:sx n="92" d="100"/>
          <a:sy n="92" d="100"/>
        </p:scale>
        <p:origin x="-77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d9c67055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d9c67055b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d9c67055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d9c67055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21b9794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21b9794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461302520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461302520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46130252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46130252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46130252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46130252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46130252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46130252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461302520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461302520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d9c67055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d9c67055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d9c67055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d9c67055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1d9112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1d9112a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461302520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461302520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430e6bdd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430e6bdd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41bff0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41bff078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46130252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46130252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4613025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4613025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6130252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46130252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46130252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46130252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6130252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46130252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2" descr="Side view of hands writing in a notebook at a cafe"/>
          <p:cNvPicPr preferRelativeResize="0"/>
          <p:nvPr/>
        </p:nvPicPr>
        <p:blipFill rotWithShape="1">
          <a:blip r:embed="rId2">
            <a:alphaModFix/>
          </a:blip>
          <a:srcRect l="9050" t="12064" r="54351" b="26446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Google Shape;10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_TITLE_AND_DESCRIPTION_1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Google Shape;34;p3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1" name="Google Shape;41;p3" descr="Mobile View"/>
            <p:cNvPicPr preferRelativeResize="0"/>
            <p:nvPr/>
          </p:nvPicPr>
          <p:blipFill rotWithShape="1">
            <a:blip r:embed="rId3"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3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Portrait-oriented black smaptphone"/>
          <p:cNvPicPr preferRelativeResize="0"/>
          <p:nvPr/>
        </p:nvPicPr>
        <p:blipFill rotWithShape="1">
          <a:blip r:embed="rId4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8" name="Google Shape;138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954000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Ψηφιακοί </a:t>
            </a:r>
            <a:r>
              <a:rPr lang="en" dirty="0" smtClean="0"/>
              <a:t>βοηθοί </a:t>
            </a:r>
            <a:r>
              <a:rPr lang="en" dirty="0"/>
              <a:t>σχεδιασμός και υλοποίηση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824839" y="3805616"/>
            <a:ext cx="34713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Χρήστος Παπαχρήστου </a:t>
            </a:r>
            <a:endParaRPr lang="en" dirty="0" smtClean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Lato"/>
                <a:ea typeface="Lato"/>
                <a:cs typeface="Lato"/>
                <a:sym typeface="Lato"/>
              </a:rPr>
              <a:t>1ο 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Γυμνάσιο Πεύκων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6" name="Picture 2" descr="nelli_avatar_f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7140" y="1585608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nelli_avatar_f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989" y="2976664"/>
            <a:ext cx="900011" cy="90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Μ</a:t>
            </a:r>
            <a:r>
              <a:rPr lang="en" dirty="0" smtClean="0"/>
              <a:t>ενού </a:t>
            </a:r>
            <a:r>
              <a:rPr lang="en" dirty="0"/>
              <a:t>της εφαρμογής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/>
          <p:nvPr/>
        </p:nvSpPr>
        <p:spPr>
          <a:xfrm>
            <a:off x="0" y="4747100"/>
            <a:ext cx="9144000" cy="39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 l="9" r="9"/>
          <a:stretch/>
        </p:blipFill>
        <p:spPr>
          <a:xfrm>
            <a:off x="3547350" y="215875"/>
            <a:ext cx="2049292" cy="4442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7"/>
          <p:cNvGrpSpPr/>
          <p:nvPr/>
        </p:nvGrpSpPr>
        <p:grpSpPr>
          <a:xfrm>
            <a:off x="5048587" y="2388128"/>
            <a:ext cx="3312120" cy="367229"/>
            <a:chOff x="5330350" y="2313675"/>
            <a:chExt cx="3132325" cy="566100"/>
          </a:xfrm>
        </p:grpSpPr>
        <p:sp>
          <p:nvSpPr>
            <p:cNvPr id="207" name="Google Shape;207;p27"/>
            <p:cNvSpPr/>
            <p:nvPr/>
          </p:nvSpPr>
          <p:spPr>
            <a:xfrm>
              <a:off x="6175750" y="2313675"/>
              <a:ext cx="2286900" cy="566100"/>
            </a:xfrm>
            <a:prstGeom prst="roundRect">
              <a:avLst>
                <a:gd name="adj" fmla="val 10171"/>
              </a:avLst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 txBox="1"/>
            <p:nvPr/>
          </p:nvSpPr>
          <p:spPr>
            <a:xfrm>
              <a:off x="6225275" y="2313675"/>
              <a:ext cx="22374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Κουμπί assistant</a:t>
              </a:r>
              <a:r>
                <a:rPr lang="en"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09" name="Google Shape;209;p27"/>
            <p:cNvCxnSpPr/>
            <p:nvPr/>
          </p:nvCxnSpPr>
          <p:spPr>
            <a:xfrm>
              <a:off x="5330350" y="2606478"/>
              <a:ext cx="845400" cy="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1A998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10" name="Google Shape;210;p27"/>
          <p:cNvGrpSpPr/>
          <p:nvPr/>
        </p:nvGrpSpPr>
        <p:grpSpPr>
          <a:xfrm flipH="1">
            <a:off x="485013" y="363553"/>
            <a:ext cx="3132325" cy="367229"/>
            <a:chOff x="5330350" y="2313675"/>
            <a:chExt cx="3132325" cy="566100"/>
          </a:xfrm>
        </p:grpSpPr>
        <p:sp>
          <p:nvSpPr>
            <p:cNvPr id="211" name="Google Shape;211;p27"/>
            <p:cNvSpPr/>
            <p:nvPr/>
          </p:nvSpPr>
          <p:spPr>
            <a:xfrm>
              <a:off x="6175750" y="2313675"/>
              <a:ext cx="2286900" cy="566100"/>
            </a:xfrm>
            <a:prstGeom prst="roundRect">
              <a:avLst>
                <a:gd name="adj" fmla="val 10171"/>
              </a:avLst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 txBox="1"/>
            <p:nvPr/>
          </p:nvSpPr>
          <p:spPr>
            <a:xfrm>
              <a:off x="6225275" y="2313675"/>
              <a:ext cx="22374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Μενού εφαρμογής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13" name="Google Shape;213;p27"/>
            <p:cNvCxnSpPr/>
            <p:nvPr/>
          </p:nvCxnSpPr>
          <p:spPr>
            <a:xfrm>
              <a:off x="5330350" y="2606478"/>
              <a:ext cx="845400" cy="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1A998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0" y="4747100"/>
            <a:ext cx="9144000" cy="39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820" y="198200"/>
            <a:ext cx="2049792" cy="4442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8"/>
          <p:cNvGrpSpPr/>
          <p:nvPr/>
        </p:nvGrpSpPr>
        <p:grpSpPr>
          <a:xfrm flipH="1">
            <a:off x="485000" y="1042103"/>
            <a:ext cx="3132325" cy="367229"/>
            <a:chOff x="5330350" y="2313675"/>
            <a:chExt cx="3132325" cy="566100"/>
          </a:xfrm>
        </p:grpSpPr>
        <p:sp>
          <p:nvSpPr>
            <p:cNvPr id="221" name="Google Shape;221;p28"/>
            <p:cNvSpPr/>
            <p:nvPr/>
          </p:nvSpPr>
          <p:spPr>
            <a:xfrm>
              <a:off x="6175750" y="2313675"/>
              <a:ext cx="2286900" cy="566100"/>
            </a:xfrm>
            <a:prstGeom prst="roundRect">
              <a:avLst>
                <a:gd name="adj" fmla="val 10171"/>
              </a:avLst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 txBox="1"/>
            <p:nvPr/>
          </p:nvSpPr>
          <p:spPr>
            <a:xfrm>
              <a:off x="6225275" y="2313675"/>
              <a:ext cx="22374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Βασικό μενού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23" name="Google Shape;223;p28"/>
            <p:cNvCxnSpPr/>
            <p:nvPr/>
          </p:nvCxnSpPr>
          <p:spPr>
            <a:xfrm>
              <a:off x="5330350" y="2606478"/>
              <a:ext cx="845400" cy="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1A998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24" name="Google Shape;224;p28"/>
          <p:cNvGrpSpPr/>
          <p:nvPr/>
        </p:nvGrpSpPr>
        <p:grpSpPr>
          <a:xfrm>
            <a:off x="4727050" y="1335703"/>
            <a:ext cx="3132325" cy="367229"/>
            <a:chOff x="5330350" y="2313675"/>
            <a:chExt cx="3132325" cy="566100"/>
          </a:xfrm>
        </p:grpSpPr>
        <p:sp>
          <p:nvSpPr>
            <p:cNvPr id="225" name="Google Shape;225;p28"/>
            <p:cNvSpPr/>
            <p:nvPr/>
          </p:nvSpPr>
          <p:spPr>
            <a:xfrm>
              <a:off x="6175750" y="2313675"/>
              <a:ext cx="2286900" cy="566100"/>
            </a:xfrm>
            <a:prstGeom prst="roundRect">
              <a:avLst>
                <a:gd name="adj" fmla="val 10171"/>
              </a:avLst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 txBox="1"/>
            <p:nvPr/>
          </p:nvSpPr>
          <p:spPr>
            <a:xfrm>
              <a:off x="6225275" y="2313675"/>
              <a:ext cx="22374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Πληροφορίες λογαριασμού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27" name="Google Shape;227;p28"/>
            <p:cNvCxnSpPr/>
            <p:nvPr/>
          </p:nvCxnSpPr>
          <p:spPr>
            <a:xfrm>
              <a:off x="5330350" y="2606478"/>
              <a:ext cx="845400" cy="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1A998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28" name="Google Shape;228;p28"/>
          <p:cNvGrpSpPr/>
          <p:nvPr/>
        </p:nvGrpSpPr>
        <p:grpSpPr>
          <a:xfrm flipH="1">
            <a:off x="485000" y="1567803"/>
            <a:ext cx="3132325" cy="367229"/>
            <a:chOff x="5330350" y="2313675"/>
            <a:chExt cx="3132325" cy="566100"/>
          </a:xfrm>
        </p:grpSpPr>
        <p:sp>
          <p:nvSpPr>
            <p:cNvPr id="229" name="Google Shape;229;p28"/>
            <p:cNvSpPr/>
            <p:nvPr/>
          </p:nvSpPr>
          <p:spPr>
            <a:xfrm>
              <a:off x="6175750" y="2313675"/>
              <a:ext cx="2286900" cy="566100"/>
            </a:xfrm>
            <a:prstGeom prst="roundRect">
              <a:avLst>
                <a:gd name="adj" fmla="val 10171"/>
              </a:avLst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 txBox="1"/>
            <p:nvPr/>
          </p:nvSpPr>
          <p:spPr>
            <a:xfrm>
              <a:off x="6225275" y="2313675"/>
              <a:ext cx="22374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Ρυθμίσεις 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31" name="Google Shape;231;p28"/>
            <p:cNvCxnSpPr/>
            <p:nvPr/>
          </p:nvCxnSpPr>
          <p:spPr>
            <a:xfrm>
              <a:off x="5330350" y="2606478"/>
              <a:ext cx="845400" cy="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1A998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32" name="Google Shape;232;p28"/>
          <p:cNvGrpSpPr/>
          <p:nvPr/>
        </p:nvGrpSpPr>
        <p:grpSpPr>
          <a:xfrm>
            <a:off x="4727050" y="1888478"/>
            <a:ext cx="3132325" cy="367229"/>
            <a:chOff x="5330350" y="2313675"/>
            <a:chExt cx="3132325" cy="566100"/>
          </a:xfrm>
        </p:grpSpPr>
        <p:sp>
          <p:nvSpPr>
            <p:cNvPr id="233" name="Google Shape;233;p28"/>
            <p:cNvSpPr/>
            <p:nvPr/>
          </p:nvSpPr>
          <p:spPr>
            <a:xfrm>
              <a:off x="6175750" y="2313675"/>
              <a:ext cx="2286900" cy="566100"/>
            </a:xfrm>
            <a:prstGeom prst="roundRect">
              <a:avLst>
                <a:gd name="adj" fmla="val 10171"/>
              </a:avLst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 txBox="1"/>
            <p:nvPr/>
          </p:nvSpPr>
          <p:spPr>
            <a:xfrm>
              <a:off x="6225275" y="2313675"/>
              <a:ext cx="22374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Οδηγίες εφαρμογής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35" name="Google Shape;235;p28"/>
            <p:cNvCxnSpPr/>
            <p:nvPr/>
          </p:nvCxnSpPr>
          <p:spPr>
            <a:xfrm>
              <a:off x="5330350" y="2606478"/>
              <a:ext cx="845400" cy="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1A998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36" name="Google Shape;236;p28"/>
          <p:cNvGrpSpPr/>
          <p:nvPr/>
        </p:nvGrpSpPr>
        <p:grpSpPr>
          <a:xfrm flipH="1">
            <a:off x="485013" y="2330415"/>
            <a:ext cx="3132325" cy="367229"/>
            <a:chOff x="5330350" y="2313675"/>
            <a:chExt cx="3132325" cy="566100"/>
          </a:xfrm>
        </p:grpSpPr>
        <p:sp>
          <p:nvSpPr>
            <p:cNvPr id="237" name="Google Shape;237;p28"/>
            <p:cNvSpPr/>
            <p:nvPr/>
          </p:nvSpPr>
          <p:spPr>
            <a:xfrm>
              <a:off x="6175750" y="2313675"/>
              <a:ext cx="2286900" cy="566100"/>
            </a:xfrm>
            <a:prstGeom prst="roundRect">
              <a:avLst>
                <a:gd name="adj" fmla="val 10171"/>
              </a:avLst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 txBox="1"/>
            <p:nvPr/>
          </p:nvSpPr>
          <p:spPr>
            <a:xfrm>
              <a:off x="6225275" y="2313675"/>
              <a:ext cx="22374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Share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39" name="Google Shape;239;p28"/>
            <p:cNvCxnSpPr/>
            <p:nvPr/>
          </p:nvCxnSpPr>
          <p:spPr>
            <a:xfrm>
              <a:off x="5330350" y="2606478"/>
              <a:ext cx="845400" cy="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1A998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40" name="Google Shape;240;p28"/>
          <p:cNvGrpSpPr/>
          <p:nvPr/>
        </p:nvGrpSpPr>
        <p:grpSpPr>
          <a:xfrm>
            <a:off x="4727050" y="2697653"/>
            <a:ext cx="3132325" cy="367229"/>
            <a:chOff x="5330350" y="2313675"/>
            <a:chExt cx="3132325" cy="566100"/>
          </a:xfrm>
        </p:grpSpPr>
        <p:sp>
          <p:nvSpPr>
            <p:cNvPr id="241" name="Google Shape;241;p28"/>
            <p:cNvSpPr/>
            <p:nvPr/>
          </p:nvSpPr>
          <p:spPr>
            <a:xfrm>
              <a:off x="6175750" y="2313675"/>
              <a:ext cx="2286900" cy="566100"/>
            </a:xfrm>
            <a:prstGeom prst="roundRect">
              <a:avLst>
                <a:gd name="adj" fmla="val 10171"/>
              </a:avLst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 txBox="1"/>
            <p:nvPr/>
          </p:nvSpPr>
          <p:spPr>
            <a:xfrm>
              <a:off x="6225275" y="2313675"/>
              <a:ext cx="22374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Feedback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43" name="Google Shape;243;p28"/>
            <p:cNvCxnSpPr/>
            <p:nvPr/>
          </p:nvCxnSpPr>
          <p:spPr>
            <a:xfrm>
              <a:off x="5330350" y="2606478"/>
              <a:ext cx="845400" cy="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1A998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Οι δυνατότητες της εφαρμογής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318750" y="1679100"/>
            <a:ext cx="34578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600"/>
              </a:spcAft>
              <a:buSzPts val="2100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Φωνητικά αποτελέσματα</a:t>
            </a:r>
            <a:endParaRPr sz="2100"/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150" y="897750"/>
            <a:ext cx="19153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subTitle" idx="1"/>
          </p:nvPr>
        </p:nvSpPr>
        <p:spPr>
          <a:xfrm>
            <a:off x="318750" y="1679100"/>
            <a:ext cx="34578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600"/>
              </a:spcAft>
              <a:buSzPts val="2100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Ρύθμιση αφύπνισης</a:t>
            </a:r>
            <a:endParaRPr sz="2100"/>
          </a:p>
        </p:txBody>
      </p:sp>
      <p:pic>
        <p:nvPicPr>
          <p:cNvPr id="260" name="Google Shape;2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900" y="897750"/>
            <a:ext cx="1840076" cy="334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>
            <a:spLocks noGrp="1"/>
          </p:cNvSpPr>
          <p:nvPr>
            <p:ph type="subTitle" idx="1"/>
          </p:nvPr>
        </p:nvSpPr>
        <p:spPr>
          <a:xfrm>
            <a:off x="318750" y="1679100"/>
            <a:ext cx="34578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600"/>
              </a:spcAft>
              <a:buSzPts val="2600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Άνοιγμα εφαρμογών</a:t>
            </a:r>
            <a:endParaRPr sz="2600"/>
          </a:p>
        </p:txBody>
      </p:sp>
      <p:pic>
        <p:nvPicPr>
          <p:cNvPr id="266" name="Google Shape;2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150" y="922300"/>
            <a:ext cx="1928800" cy="33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subTitle" idx="1"/>
          </p:nvPr>
        </p:nvSpPr>
        <p:spPr>
          <a:xfrm>
            <a:off x="318750" y="1679100"/>
            <a:ext cx="34578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600"/>
              </a:spcAft>
              <a:buSzPts val="2600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</a:t>
            </a:r>
            <a:r>
              <a:rPr lang="en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αναζήτηση</a:t>
            </a:r>
            <a:endParaRPr lang="el-GR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600"/>
              </a:spcAft>
              <a:buSzPts val="2600"/>
            </a:pPr>
            <a:endParaRPr lang="el-GR" sz="2600" dirty="0" smtClean="0">
              <a:solidFill>
                <a:srgbClr val="000000"/>
              </a:solidFill>
              <a:latin typeface="Times New Roman"/>
              <a:cs typeface="Times New Roman"/>
              <a:sym typeface="Times New Roman"/>
            </a:endParaRPr>
          </a:p>
          <a:p>
            <a:pPr indent="-393700" algn="just">
              <a:spcAft>
                <a:spcPts val="600"/>
              </a:spcAft>
              <a:buSzPts val="2600"/>
              <a:buFont typeface="Lato"/>
              <a:buChar char="●"/>
            </a:pPr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Είναι η μοναδική επιλογή που για να εκτελεστεί απαιτείται σύνδεση στο διαδίκτυο.</a:t>
            </a:r>
            <a:endParaRPr lang="en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150" y="855075"/>
            <a:ext cx="1913850" cy="3390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392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Λ</a:t>
            </a:r>
            <a:r>
              <a:rPr lang="en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ειτουργ</a:t>
            </a:r>
            <a:r>
              <a:rPr lang="el-GR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ία </a:t>
            </a:r>
            <a:r>
              <a:rPr lang="en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εφαρμογή</a:t>
            </a:r>
            <a:r>
              <a:rPr lang="el-GR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ς</a:t>
            </a:r>
            <a:endParaRPr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/>
          <p:nvPr/>
        </p:nvSpPr>
        <p:spPr>
          <a:xfrm>
            <a:off x="0" y="4747100"/>
            <a:ext cx="9144000" cy="39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3" name="Google Shape;283;p35"/>
          <p:cNvGrpSpPr/>
          <p:nvPr/>
        </p:nvGrpSpPr>
        <p:grpSpPr>
          <a:xfrm>
            <a:off x="5632325" y="1203464"/>
            <a:ext cx="3305700" cy="3411981"/>
            <a:chOff x="5632317" y="1189775"/>
            <a:chExt cx="3305700" cy="3483034"/>
          </a:xfrm>
        </p:grpSpPr>
        <p:sp>
          <p:nvSpPr>
            <p:cNvPr id="284" name="Google Shape;284;p35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Αποτελέσματα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35"/>
            <p:cNvSpPr txBox="1"/>
            <p:nvPr/>
          </p:nvSpPr>
          <p:spPr>
            <a:xfrm>
              <a:off x="6167075" y="2628909"/>
              <a:ext cx="2236200" cy="20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Μετά την ταυτοποίηση των εντολών παρέχονται τα κατάλληλα αποτελέσματα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6" name="Google Shape;286;p35"/>
          <p:cNvGrpSpPr/>
          <p:nvPr/>
        </p:nvGrpSpPr>
        <p:grpSpPr>
          <a:xfrm>
            <a:off x="0" y="1189989"/>
            <a:ext cx="3546900" cy="3482661"/>
            <a:chOff x="0" y="1189989"/>
            <a:chExt cx="3546900" cy="3482661"/>
          </a:xfrm>
        </p:grpSpPr>
        <p:sp>
          <p:nvSpPr>
            <p:cNvPr id="287" name="Google Shape;287;p35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Εισαγωγή φωνητικών δεδομένων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35"/>
            <p:cNvSpPr txBox="1"/>
            <p:nvPr/>
          </p:nvSpPr>
          <p:spPr>
            <a:xfrm>
              <a:off x="655350" y="2571750"/>
              <a:ext cx="2236200" cy="21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Όταν πατηθεί το πλήκτρο με το μικρόφωνο ξεκινάει η καταγραφή φωνής</a:t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9" name="Google Shape;289;p35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290" name="Google Shape;290;p35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Επεξεργασία και ταυτοποίηση φωνητικών εντολών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35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Αφού καταγραφούν τα φωνητικά δεδομένα, ταυτοποιούνται στον κώδικα της εφαρμογής. Αυτό επιτυγχάνεται με την δομή της πολλαπλής επιλογής elseif και την κλήση των κατάλληλων κλάσεων και μεθόδων</a:t>
              </a:r>
              <a:endParaRPr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2" name="Google Shape;292;p35"/>
          <p:cNvSpPr txBox="1"/>
          <p:nvPr/>
        </p:nvSpPr>
        <p:spPr>
          <a:xfrm>
            <a:off x="1628678" y="206827"/>
            <a:ext cx="5906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Η εφαρμογή λειτουργεί σε 3 φάσεις</a:t>
            </a:r>
            <a:endParaRPr sz="30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Περίληψη </a:t>
            </a:r>
            <a:endParaRPr sz="3600"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2"/>
          </p:nvPr>
        </p:nvSpPr>
        <p:spPr>
          <a:xfrm>
            <a:off x="4766554" y="642025"/>
            <a:ext cx="3743161" cy="3988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Βασικός στόχος:</a:t>
            </a:r>
            <a:endParaRPr sz="1800" b="1" dirty="0">
              <a:solidFill>
                <a:schemeClr val="dk1"/>
              </a:solidFill>
            </a:endParaRPr>
          </a:p>
          <a:p>
            <a:pPr marL="0" indent="0" algn="just">
              <a:spcBef>
                <a:spcPts val="1000"/>
              </a:spcBef>
              <a:buNone/>
            </a:pPr>
            <a:r>
              <a:rPr lang="en" sz="1500" dirty="0"/>
              <a:t>Ο βασικός στόχος της εργασίας είναι ο σχεδιασμός ενός Ψηφιακού Βοηθού (Digital Assistant) που εκτελεί εντολές με βάση την </a:t>
            </a:r>
            <a:r>
              <a:rPr lang="en" sz="1500" dirty="0" smtClean="0"/>
              <a:t>φωνή  </a:t>
            </a:r>
            <a:r>
              <a:rPr lang="el-GR" sz="1500" dirty="0" smtClean="0"/>
              <a:t>και η υλοποίηση</a:t>
            </a:r>
            <a:r>
              <a:rPr lang="en-US" sz="1500" dirty="0" smtClean="0"/>
              <a:t> </a:t>
            </a:r>
            <a:r>
              <a:rPr lang="el-GR" sz="1500" dirty="0" smtClean="0"/>
              <a:t>αυτού </a:t>
            </a:r>
            <a:r>
              <a:rPr lang="en-US" sz="1500" dirty="0" smtClean="0"/>
              <a:t> </a:t>
            </a:r>
            <a:r>
              <a:rPr lang="el-GR" sz="1500" dirty="0" smtClean="0"/>
              <a:t>με κατάλληλη γλώσσα προγραμματισμού. 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1500" dirty="0" smtClean="0"/>
              <a:t>Έτσι δημιουργήθηκε η </a:t>
            </a:r>
            <a:r>
              <a:rPr lang="en-US" sz="1500" b="1" dirty="0" smtClean="0"/>
              <a:t>Nelly</a:t>
            </a:r>
            <a:r>
              <a:rPr lang="en-US" sz="1500" dirty="0" smtClean="0"/>
              <a:t>!!</a:t>
            </a:r>
            <a:r>
              <a:rPr lang="el-GR" sz="1500" dirty="0" smtClean="0"/>
              <a:t> </a:t>
            </a:r>
            <a:endParaRPr sz="1500" dirty="0"/>
          </a:p>
          <a:p>
            <a:pPr marL="0" indent="0">
              <a:buNone/>
            </a:pPr>
            <a:r>
              <a:rPr lang="el-GR" sz="1800" b="1" dirty="0" smtClean="0">
                <a:solidFill>
                  <a:schemeClr val="dk1"/>
                </a:solidFill>
              </a:rPr>
              <a:t>Σκοπός:</a:t>
            </a:r>
          </a:p>
          <a:p>
            <a:pPr marL="0" indent="0" algn="just">
              <a:buNone/>
            </a:pPr>
            <a:r>
              <a:rPr lang="el-GR" sz="1500" dirty="0" smtClean="0"/>
              <a:t>Να βοηθήσει τα άτομα που δυσκολεύονται ή αδυνατούν  να χειριστούν την οθόνη αφής. </a:t>
            </a:r>
          </a:p>
          <a:p>
            <a:pPr marL="0" indent="0" algn="just">
              <a:buNone/>
            </a:pPr>
            <a:endParaRPr lang="el-GR" sz="1500" dirty="0" smtClean="0"/>
          </a:p>
          <a:p>
            <a:pPr marL="0" indent="0">
              <a:spcBef>
                <a:spcPts val="1600"/>
              </a:spcBef>
              <a:spcAft>
                <a:spcPts val="1600"/>
              </a:spcAft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Υλοποίηση της εφαρμογής </a:t>
            </a:r>
            <a:endParaRPr sz="3000"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88849" y="2507841"/>
            <a:ext cx="3689763" cy="2073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 algn="just">
              <a:lnSpc>
                <a:spcPct val="115000"/>
              </a:lnSpc>
              <a:buChar char="●"/>
            </a:pPr>
            <a:r>
              <a:rPr lang="en" dirty="0"/>
              <a:t>Για την ανάπτυξη της εφαρμογής χρησιμοποιήθηκε το </a:t>
            </a:r>
            <a:r>
              <a:rPr lang="en" b="1" dirty="0"/>
              <a:t>Android studio</a:t>
            </a:r>
            <a:r>
              <a:rPr lang="en" dirty="0"/>
              <a:t> το οποίο είναι βασισμένο στην πλατφόρμα </a:t>
            </a:r>
            <a:r>
              <a:rPr lang="en" b="1" dirty="0"/>
              <a:t>InteliJ</a:t>
            </a:r>
            <a:r>
              <a:rPr lang="en" dirty="0"/>
              <a:t> και η υλοποίηση του έγινε σε </a:t>
            </a:r>
            <a:r>
              <a:rPr lang="en" dirty="0" smtClean="0"/>
              <a:t>γλώσσα προγραμματισμού </a:t>
            </a:r>
            <a:r>
              <a:rPr lang="en" b="1" dirty="0" smtClean="0"/>
              <a:t>java 8</a:t>
            </a:r>
            <a:r>
              <a:rPr lang="en" dirty="0" smtClean="0"/>
              <a:t>.</a:t>
            </a:r>
            <a:endParaRPr dirty="0"/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800" y="292387"/>
            <a:ext cx="1440200" cy="14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5239475" y="1995663"/>
            <a:ext cx="3300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Android studio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4">
            <a:alphaModFix/>
          </a:blip>
          <a:srcRect t="3236" b="3227"/>
          <a:stretch/>
        </p:blipFill>
        <p:spPr>
          <a:xfrm>
            <a:off x="6095875" y="2613375"/>
            <a:ext cx="1440200" cy="14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5165525" y="4200700"/>
            <a:ext cx="3300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Java 8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Φωνητικά αποτελέσματα</a:t>
            </a:r>
            <a:endParaRPr sz="3000"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"/>
          </p:nvPr>
        </p:nvSpPr>
        <p:spPr>
          <a:xfrm>
            <a:off x="288850" y="2906675"/>
            <a:ext cx="34578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Τα φωνητικά αποτελέσματα της εφαρμογής, βασίζονται σε βιβλιοθήκες εντολών που παρέχει δωρεάν η Google σε όποιον προγραμματιστή </a:t>
            </a:r>
            <a:r>
              <a:rPr lang="en" dirty="0" smtClean="0"/>
              <a:t>επιθυμεί</a:t>
            </a:r>
            <a:r>
              <a:rPr lang="el-GR" dirty="0" smtClean="0"/>
              <a:t>.</a:t>
            </a:r>
            <a:endParaRPr dirty="0"/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0875" y="1663750"/>
            <a:ext cx="1611050" cy="1440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Η ιστορία των digital </a:t>
            </a:r>
            <a:r>
              <a:rPr lang="en" dirty="0" smtClean="0"/>
              <a:t>assistant</a:t>
            </a:r>
            <a:r>
              <a:rPr lang="en-US" dirty="0" smtClean="0"/>
              <a:t>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subTitle" idx="1"/>
          </p:nvPr>
        </p:nvSpPr>
        <p:spPr>
          <a:xfrm>
            <a:off x="315025" y="1545550"/>
            <a:ext cx="34578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 IBM το 1961 παρουσίασε το IBM shoebox, ονομάστηκε έτσι γιατί είχε μέγεθος κουτιού παπουτσιών. Είχε μια οθόνη με δέκα μικρές λυχνίες που έφεραν τα ψηφία 0 έως 9 και ένα προσαρτημένο μικρόφωνο. Λέγοντας το όνομα του ψηφίου στο μικρόφωνο, ενεργοποιούσε την κατάλληλη λυχνία.</a:t>
            </a: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l="5868" r="5877"/>
          <a:stretch/>
        </p:blipFill>
        <p:spPr>
          <a:xfrm>
            <a:off x="5607025" y="1236140"/>
            <a:ext cx="2689350" cy="2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subTitle" idx="1"/>
          </p:nvPr>
        </p:nvSpPr>
        <p:spPr>
          <a:xfrm>
            <a:off x="315025" y="1854975"/>
            <a:ext cx="34578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Το 1972 ο Carnegie Mellon δημιούργησε το Happy Program που αναγνώριζε 1000 λέξεις</a:t>
            </a:r>
            <a:r>
              <a:rPr lang="en" dirty="0" smtClean="0"/>
              <a:t>.</a:t>
            </a:r>
            <a:endParaRPr dirty="0"/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l="22031" r="22037"/>
          <a:stretch/>
        </p:blipFill>
        <p:spPr>
          <a:xfrm>
            <a:off x="5607025" y="1236140"/>
            <a:ext cx="2689350" cy="2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subTitle" idx="1"/>
          </p:nvPr>
        </p:nvSpPr>
        <p:spPr>
          <a:xfrm>
            <a:off x="315025" y="1854975"/>
            <a:ext cx="34578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 Η πρώτη ψηφιακή βοηθός (με τον σημερινό ορισμό του όρου) ήταν η Siri που δημιούργησε η Apple το 2011. Η Siri ξεκίνησε ως ένα app store για τις συσκευές της Apple που υποστήριζε φωνητική αναζήτηση</a:t>
            </a: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l="11040" r="11040"/>
          <a:stretch/>
        </p:blipFill>
        <p:spPr>
          <a:xfrm>
            <a:off x="5233200" y="1271552"/>
            <a:ext cx="3302400" cy="29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subTitle" idx="1"/>
          </p:nvPr>
        </p:nvSpPr>
        <p:spPr>
          <a:xfrm>
            <a:off x="315025" y="1854975"/>
            <a:ext cx="34578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 smtClean="0"/>
              <a:t>Aπό </a:t>
            </a:r>
            <a:r>
              <a:rPr lang="en" dirty="0"/>
              <a:t>το 2012 μέχρι σήμερα γνωστοί κατασκευαστές όπως η Google, η Amazon και η Microsoft ξεκίνησαν να δημιουργούν δικούς τους ψηφιακούς βοηθούς (google assistant, Alexa, Cortana κ.α.)</a:t>
            </a:r>
            <a:endParaRPr dirty="0"/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 t="5301" b="5301"/>
          <a:stretch/>
        </p:blipFill>
        <p:spPr>
          <a:xfrm>
            <a:off x="5143475" y="530324"/>
            <a:ext cx="1755525" cy="156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300" y="434513"/>
            <a:ext cx="1665125" cy="16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3175" y="2790325"/>
            <a:ext cx="1665125" cy="16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374</Words>
  <Application>Microsoft Office PowerPoint</Application>
  <PresentationFormat>Προβολή στην οθόνη (16:9)</PresentationFormat>
  <Paragraphs>47</Paragraphs>
  <Slides>20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Raleway</vt:lpstr>
      <vt:lpstr>Lato</vt:lpstr>
      <vt:lpstr>Times New Roman</vt:lpstr>
      <vt:lpstr>Roboto</vt:lpstr>
      <vt:lpstr>Streamline</vt:lpstr>
      <vt:lpstr>Ψηφιακοί βοηθοί σχεδιασμός και υλοποίηση</vt:lpstr>
      <vt:lpstr>Περίληψη </vt:lpstr>
      <vt:lpstr>Υλοποίηση της εφαρμογής </vt:lpstr>
      <vt:lpstr>Φωνητικά αποτελέσματα</vt:lpstr>
      <vt:lpstr>Η ιστορία των digital assistants</vt:lpstr>
      <vt:lpstr>Διαφάνεια 6</vt:lpstr>
      <vt:lpstr>Διαφάνεια 7</vt:lpstr>
      <vt:lpstr>Διαφάνεια 8</vt:lpstr>
      <vt:lpstr>Διαφάνεια 9</vt:lpstr>
      <vt:lpstr>Μενού της εφαρμογής</vt:lpstr>
      <vt:lpstr>Διαφάνεια 11</vt:lpstr>
      <vt:lpstr>Διαφάνεια 12</vt:lpstr>
      <vt:lpstr>Οι δυνατότητες της εφαρμογής</vt:lpstr>
      <vt:lpstr>Διαφάνεια 14</vt:lpstr>
      <vt:lpstr>Διαφάνεια 15</vt:lpstr>
      <vt:lpstr>Διαφάνεια 16</vt:lpstr>
      <vt:lpstr>Διαφάνεια 17</vt:lpstr>
      <vt:lpstr>Λειτουργία  εφαρμογής 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Ψηφιακοί βοηθοί σχεδιασμός και υλοποίηση</dc:title>
  <dc:creator>user</dc:creator>
  <cp:lastModifiedBy>kostas</cp:lastModifiedBy>
  <cp:revision>9</cp:revision>
  <dcterms:modified xsi:type="dcterms:W3CDTF">2020-05-03T06:48:02Z</dcterms:modified>
</cp:coreProperties>
</file>